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8"/>
  </p:notesMasterIdLst>
  <p:sldIdLst>
    <p:sldId id="257" r:id="rId2"/>
    <p:sldId id="258" r:id="rId3"/>
    <p:sldId id="260" r:id="rId4"/>
    <p:sldId id="259" r:id="rId5"/>
    <p:sldId id="275" r:id="rId6"/>
    <p:sldId id="274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00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3B1B70"/>
    <a:srgbClr val="0000FF"/>
    <a:srgbClr val="5A29AB"/>
    <a:srgbClr val="7636E0"/>
    <a:srgbClr val="807F83"/>
    <a:srgbClr val="B43EB9"/>
    <a:srgbClr val="DE3B3C"/>
    <a:srgbClr val="F6AC41"/>
    <a:srgbClr val="1573BD"/>
    <a:srgbClr val="863D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  <p:ext uri="{1BD7E111-0CB8-44D6-8891-C1BB2F81B7CC}">
      <p1710:readonlyRecommended xmlns:p1710="http://schemas.microsoft.com/office/powerpoint/2017/10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849" autoAdjust="0"/>
    <p:restoredTop sz="65012" autoAdjust="0"/>
  </p:normalViewPr>
  <p:slideViewPr>
    <p:cSldViewPr snapToGrid="0" snapToObjects="1">
      <p:cViewPr varScale="1">
        <p:scale>
          <a:sx n="68" d="100"/>
          <a:sy n="68" d="100"/>
        </p:scale>
        <p:origin x="2754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1952F84-8C07-A241-A0F1-97A64BEB2942}" type="datetimeFigureOut">
              <a:rPr lang="en-US" smtClean="0"/>
              <a:t>1/6/2026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A1669E8-6D21-0846-A3A4-0F8ECB872C8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11426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1669E8-6D21-0846-A3A4-0F8ECB872C82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550050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1669E8-6D21-0846-A3A4-0F8ECB872C82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395215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1669E8-6D21-0846-A3A4-0F8ECB872C82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41208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1669E8-6D21-0846-A3A4-0F8ECB872C82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562152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A1669E8-6D21-0846-A3A4-0F8ECB872C82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339163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1669E8-6D21-0846-A3A4-0F8ECB872C82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19990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C57D5E-A4F8-4A40-B17B-2E86626FA336}" type="datetimeFigureOut">
              <a:rPr lang="en-US" smtClean="0"/>
              <a:t>1/6/2026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E10FE-7406-6D41-AEB5-EEE0D45B8DA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86712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Tm="10000"/>
    </mc:Choice>
    <mc:Fallback xmlns="">
      <p:transition advTm="10000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C57D5E-A4F8-4A40-B17B-2E86626FA336}" type="datetimeFigureOut">
              <a:rPr lang="en-US" smtClean="0"/>
              <a:t>1/6/2026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E10FE-7406-6D41-AEB5-EEE0D45B8DA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69979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Tm="10000"/>
    </mc:Choice>
    <mc:Fallback xmlns="">
      <p:transition advTm="10000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C57D5E-A4F8-4A40-B17B-2E86626FA336}" type="datetimeFigureOut">
              <a:rPr lang="en-US" smtClean="0"/>
              <a:t>1/6/2026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E10FE-7406-6D41-AEB5-EEE0D45B8DA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69146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Tm="10000"/>
    </mc:Choice>
    <mc:Fallback xmlns="">
      <p:transition advTm="1000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665304" y="6498123"/>
            <a:ext cx="2133600" cy="365125"/>
          </a:xfrm>
        </p:spPr>
        <p:txBody>
          <a:bodyPr/>
          <a:lstStyle/>
          <a:p>
            <a:fld id="{1DC57D5E-A4F8-4A40-B17B-2E86626FA336}" type="datetimeFigureOut">
              <a:rPr lang="en-US" smtClean="0"/>
              <a:t>1/6/2026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53201" y="6023115"/>
            <a:ext cx="1705832" cy="834887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FC54D313-BCDA-4898-8C63-04DA89A3713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53200" y="6023113"/>
            <a:ext cx="1705832" cy="8348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21573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Tm="10000"/>
    </mc:Choice>
    <mc:Fallback xmlns="">
      <p:transition advTm="1000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3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C57D5E-A4F8-4A40-B17B-2E86626FA336}" type="datetimeFigureOut">
              <a:rPr lang="en-US" smtClean="0"/>
              <a:t>1/6/2026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E10FE-7406-6D41-AEB5-EEE0D45B8DA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65570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Tm="10000"/>
    </mc:Choice>
    <mc:Fallback xmlns="">
      <p:transition advTm="10000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C57D5E-A4F8-4A40-B17B-2E86626FA336}" type="datetimeFigureOut">
              <a:rPr lang="en-US" smtClean="0"/>
              <a:t>1/6/2026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E10FE-7406-6D41-AEB5-EEE0D45B8DA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82811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Tm="10000"/>
    </mc:Choice>
    <mc:Fallback xmlns="">
      <p:transition advTm="10000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C57D5E-A4F8-4A40-B17B-2E86626FA336}" type="datetimeFigureOut">
              <a:rPr lang="en-US" smtClean="0"/>
              <a:t>1/6/2026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E10FE-7406-6D41-AEB5-EEE0D45B8DA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53783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Tm="10000"/>
    </mc:Choice>
    <mc:Fallback xmlns="">
      <p:transition advTm="10000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C57D5E-A4F8-4A40-B17B-2E86626FA336}" type="datetimeFigureOut">
              <a:rPr lang="en-US" smtClean="0"/>
              <a:t>1/6/2026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E10FE-7406-6D41-AEB5-EEE0D45B8DA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75843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Tm="10000"/>
    </mc:Choice>
    <mc:Fallback xmlns="">
      <p:transition advTm="10000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C57D5E-A4F8-4A40-B17B-2E86626FA336}" type="datetimeFigureOut">
              <a:rPr lang="en-US" smtClean="0"/>
              <a:t>1/6/2026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E10FE-7406-6D41-AEB5-EEE0D45B8DA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78061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Tm="10000"/>
    </mc:Choice>
    <mc:Fallback xmlns="">
      <p:transition advTm="10000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435102"/>
            <a:ext cx="3008313" cy="4691063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C57D5E-A4F8-4A40-B17B-2E86626FA336}" type="datetimeFigureOut">
              <a:rPr lang="en-US" smtClean="0"/>
              <a:t>1/6/2026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E10FE-7406-6D41-AEB5-EEE0D45B8DA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21316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Tm="10000"/>
    </mc:Choice>
    <mc:Fallback xmlns="">
      <p:transition advTm="10000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C57D5E-A4F8-4A40-B17B-2E86626FA336}" type="datetimeFigureOut">
              <a:rPr lang="en-US" smtClean="0"/>
              <a:t>1/6/2026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E10FE-7406-6D41-AEB5-EEE0D45B8DA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42617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Tm="10000"/>
    </mc:Choice>
    <mc:Fallback xmlns="">
      <p:transition advTm="1000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2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C57D5E-A4F8-4A40-B17B-2E86626FA336}" type="datetimeFigureOut">
              <a:rPr lang="en-US" smtClean="0"/>
              <a:t>1/6/2026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BE10FE-7406-6D41-AEB5-EEE0D45B8DA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99789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p14:dur="10" advTm="10000"/>
    </mc:Choice>
    <mc:Fallback xmlns="">
      <p:transition advTm="10000"/>
    </mc:Fallback>
  </mc:AlternateContent>
  <p:txStyles>
    <p:titleStyle>
      <a:lvl1pPr algn="ctr" defTabSz="342900" rtl="0" eaLnBrk="1" latinLnBrk="0" hangingPunct="1"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7175" indent="-257175" algn="l" defTabSz="3429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57213" indent="-214313" algn="l" defTabSz="342900" rtl="0" eaLnBrk="1" latinLnBrk="0" hangingPunct="1">
        <a:spcBef>
          <a:spcPct val="20000"/>
        </a:spcBef>
        <a:buFont typeface="Arial"/>
        <a:buChar char="–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342900" rtl="0" eaLnBrk="1" latinLnBrk="0" hangingPunct="1">
        <a:spcBef>
          <a:spcPct val="200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342900" rtl="0" eaLnBrk="1" latinLnBrk="0" hangingPunct="1">
        <a:spcBef>
          <a:spcPct val="20000"/>
        </a:spcBef>
        <a:buFont typeface="Arial"/>
        <a:buChar char="–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342900" rtl="0" eaLnBrk="1" latinLnBrk="0" hangingPunct="1">
        <a:spcBef>
          <a:spcPct val="20000"/>
        </a:spcBef>
        <a:buFont typeface="Arial"/>
        <a:buChar char="»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342900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342900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342900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342900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7" Type="http://schemas.openxmlformats.org/officeDocument/2006/relationships/image" Target="../media/image5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jpg"/><Relationship Id="rId4" Type="http://schemas.openxmlformats.org/officeDocument/2006/relationships/image" Target="../media/image1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1D2C40F9-251B-458D-8011-2C5790DA218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35951" y="2285934"/>
            <a:ext cx="7872098" cy="22861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33125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Tm="10000"/>
    </mc:Choice>
    <mc:Fallback xmlns="">
      <p:transition advTm="10000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84834" y="240364"/>
            <a:ext cx="638490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b="1" dirty="0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rPr>
              <a:t>Did You Know</a:t>
            </a:r>
            <a:r>
              <a:rPr lang="is-IS" sz="6000" b="1" dirty="0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rPr>
              <a:t>…</a:t>
            </a:r>
            <a:r>
              <a:rPr lang="en-US" sz="6000" b="1" dirty="0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rPr>
              <a:t> </a:t>
            </a:r>
          </a:p>
        </p:txBody>
      </p:sp>
      <p:sp>
        <p:nvSpPr>
          <p:cNvPr id="4" name="Rectangle 3"/>
          <p:cNvSpPr/>
          <p:nvPr/>
        </p:nvSpPr>
        <p:spPr>
          <a:xfrm>
            <a:off x="1118795" y="1513702"/>
            <a:ext cx="7787699" cy="42601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>
              <a:lnSpc>
                <a:spcPts val="6500"/>
              </a:lnSpc>
            </a:pPr>
            <a:r>
              <a:rPr lang="en-US" sz="6000" b="1" dirty="0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rPr>
              <a:t>Western asks every undergraduate student to provide course and instructor feedback at the end of each course?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126873FD-231F-46F7-A7ED-74E61F10F0C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62675" y="6172200"/>
            <a:ext cx="2366010" cy="685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46567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Tm="10000"/>
    </mc:Choice>
    <mc:Fallback xmlns="">
      <p:transition advTm="10000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BDF0985A-CA82-4A2D-9024-CB4665BB2D3C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473" t="22035" r="21052" b="13333"/>
          <a:stretch/>
        </p:blipFill>
        <p:spPr>
          <a:xfrm>
            <a:off x="1492165" y="1633284"/>
            <a:ext cx="5621153" cy="4432434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198975" y="118334"/>
            <a:ext cx="8746049" cy="137473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ts val="5000"/>
              </a:lnSpc>
            </a:pPr>
            <a:r>
              <a:rPr lang="en-US" sz="5400" b="1" dirty="0">
                <a:solidFill>
                  <a:schemeClr val="bg1"/>
                </a:solidFill>
              </a:rPr>
              <a:t>Your course and teaching </a:t>
            </a:r>
          </a:p>
          <a:p>
            <a:pPr algn="ctr">
              <a:lnSpc>
                <a:spcPts val="5000"/>
              </a:lnSpc>
            </a:pPr>
            <a:r>
              <a:rPr lang="en-US" sz="5400" b="1" dirty="0">
                <a:solidFill>
                  <a:schemeClr val="bg1"/>
                </a:solidFill>
              </a:rPr>
              <a:t>feedback make a difference! 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462723" y="1809926"/>
            <a:ext cx="284001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>
                <a:solidFill>
                  <a:schemeClr val="bg1"/>
                </a:solidFill>
                <a:latin typeface="Marker Felt Wide" charset="0"/>
                <a:ea typeface="Marker Felt Wide" charset="0"/>
                <a:cs typeface="Marker Felt Wide" charset="0"/>
              </a:rPr>
              <a:t>Acknowledge course &amp; teaching excellence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311159" y="1809926"/>
            <a:ext cx="280216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>
                <a:solidFill>
                  <a:schemeClr val="bg1"/>
                </a:solidFill>
                <a:latin typeface="Marker Felt Wide" charset="0"/>
                <a:ea typeface="Marker Felt Wide" charset="0"/>
                <a:cs typeface="Marker Felt Wide" charset="0"/>
              </a:rPr>
              <a:t>Share suggestions</a:t>
            </a:r>
          </a:p>
          <a:p>
            <a:pPr algn="ctr"/>
            <a:r>
              <a:rPr lang="en-US" sz="2000" b="1" dirty="0">
                <a:solidFill>
                  <a:schemeClr val="bg1"/>
                </a:solidFill>
                <a:latin typeface="Marker Felt Wide" charset="0"/>
                <a:ea typeface="Marker Felt Wide" charset="0"/>
                <a:cs typeface="Marker Felt Wide" charset="0"/>
              </a:rPr>
              <a:t>for improvement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462723" y="3972476"/>
            <a:ext cx="2946898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900" b="1" dirty="0">
                <a:solidFill>
                  <a:schemeClr val="bg1"/>
                </a:solidFill>
                <a:latin typeface="Marker Felt Wide" charset="0"/>
                <a:ea typeface="Marker Felt Wide" charset="0"/>
                <a:cs typeface="Marker Felt Wide" charset="0"/>
              </a:rPr>
              <a:t>Aid faculty review, promotion &amp; tenure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346786" y="3883207"/>
            <a:ext cx="276653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>
                <a:solidFill>
                  <a:schemeClr val="bg1"/>
                </a:solidFill>
                <a:latin typeface="Marker Felt Wide" charset="0"/>
                <a:ea typeface="Marker Felt Wide" charset="0"/>
                <a:cs typeface="Marker Felt Wide" charset="0"/>
              </a:rPr>
              <a:t>Help students choose courses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3593AFF8-83A4-47B4-8BDD-9D3D14BAB55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62675" y="6172200"/>
            <a:ext cx="2366010" cy="685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40870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Tm="10000"/>
    </mc:Choice>
    <mc:Fallback xmlns="">
      <p:transition advTm="10000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1311"/>
          <a:stretch/>
        </p:blipFill>
        <p:spPr>
          <a:xfrm>
            <a:off x="-1155" y="0"/>
            <a:ext cx="9144000" cy="6195317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331354" y="4308013"/>
            <a:ext cx="8811491" cy="12511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4500"/>
              </a:lnSpc>
            </a:pPr>
            <a:r>
              <a:rPr lang="en-US" sz="4400" dirty="0">
                <a:latin typeface="Calibri" charset="0"/>
                <a:ea typeface="Calibri" charset="0"/>
                <a:cs typeface="Calibri" charset="0"/>
              </a:rPr>
              <a:t>Use </a:t>
            </a:r>
            <a:r>
              <a:rPr lang="en-US" sz="4400" b="1" dirty="0">
                <a:solidFill>
                  <a:srgbClr val="3B1B70"/>
                </a:solidFill>
                <a:latin typeface="Calibri" charset="0"/>
                <a:ea typeface="Calibri" charset="0"/>
                <a:cs typeface="Calibri" charset="0"/>
              </a:rPr>
              <a:t>FEEDBACK.UWO.CA</a:t>
            </a:r>
            <a:r>
              <a:rPr lang="en-US" sz="4400" dirty="0">
                <a:latin typeface="Calibri" charset="0"/>
                <a:ea typeface="Calibri" charset="0"/>
                <a:cs typeface="Calibri" charset="0"/>
              </a:rPr>
              <a:t> to tell us what you think </a:t>
            </a:r>
            <a:r>
              <a:rPr lang="en-US" sz="4400" b="1" dirty="0">
                <a:solidFill>
                  <a:srgbClr val="3B1B70"/>
                </a:solidFill>
                <a:latin typeface="Calibri" charset="0"/>
                <a:ea typeface="Calibri" charset="0"/>
                <a:cs typeface="Calibri" charset="0"/>
              </a:rPr>
              <a:t>ONLINE</a:t>
            </a:r>
            <a:r>
              <a:rPr lang="en-US" sz="4400" dirty="0">
                <a:latin typeface="Calibri" charset="0"/>
                <a:ea typeface="Calibri" charset="0"/>
                <a:cs typeface="Calibri" charset="0"/>
              </a:rPr>
              <a:t>!</a:t>
            </a:r>
          </a:p>
        </p:txBody>
      </p:sp>
      <p:grpSp>
        <p:nvGrpSpPr>
          <p:cNvPr id="12" name="Group 11"/>
          <p:cNvGrpSpPr/>
          <p:nvPr/>
        </p:nvGrpSpPr>
        <p:grpSpPr>
          <a:xfrm>
            <a:off x="878774" y="705802"/>
            <a:ext cx="7384142" cy="2778826"/>
            <a:chOff x="878774" y="1401288"/>
            <a:chExt cx="7384142" cy="2778826"/>
          </a:xfrm>
        </p:grpSpPr>
        <p:sp>
          <p:nvSpPr>
            <p:cNvPr id="3" name="Rectangle 2"/>
            <p:cNvSpPr/>
            <p:nvPr/>
          </p:nvSpPr>
          <p:spPr>
            <a:xfrm>
              <a:off x="878774" y="1401288"/>
              <a:ext cx="7384142" cy="2778826"/>
            </a:xfrm>
            <a:prstGeom prst="rect">
              <a:avLst/>
            </a:prstGeom>
            <a:solidFill>
              <a:srgbClr val="807F83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8" name="Picture 7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645392" y="2088379"/>
              <a:ext cx="1625600" cy="1625600"/>
            </a:xfrm>
            <a:prstGeom prst="rect">
              <a:avLst/>
            </a:prstGeom>
          </p:spPr>
        </p:pic>
        <p:pic>
          <p:nvPicPr>
            <p:cNvPr id="9" name="Picture 8"/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710499" y="2045309"/>
              <a:ext cx="1625600" cy="1625600"/>
            </a:xfrm>
            <a:prstGeom prst="rect">
              <a:avLst/>
            </a:prstGeom>
          </p:spPr>
        </p:pic>
        <p:pic>
          <p:nvPicPr>
            <p:cNvPr id="10" name="Picture 9"/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730504" y="2095212"/>
              <a:ext cx="1625600" cy="1625600"/>
            </a:xfrm>
            <a:prstGeom prst="rect">
              <a:avLst/>
            </a:prstGeom>
          </p:spPr>
        </p:pic>
      </p:grpSp>
      <p:pic>
        <p:nvPicPr>
          <p:cNvPr id="13" name="Picture 12">
            <a:extLst>
              <a:ext uri="{FF2B5EF4-FFF2-40B4-BE49-F238E27FC236}">
                <a16:creationId xmlns:a16="http://schemas.microsoft.com/office/drawing/2014/main" id="{C928D6DB-3A18-4D2B-BB99-A017EF1E2758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162675" y="6172200"/>
            <a:ext cx="2366010" cy="685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939607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Tm="10000"/>
    </mc:Choice>
    <mc:Fallback xmlns="">
      <p:transition advTm="10000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1"/>
            <a:ext cx="9144000" cy="113877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sz="5000" dirty="0"/>
          </a:p>
        </p:txBody>
      </p:sp>
      <p:sp>
        <p:nvSpPr>
          <p:cNvPr id="3" name="TextBox 2"/>
          <p:cNvSpPr txBox="1"/>
          <p:nvPr/>
        </p:nvSpPr>
        <p:spPr>
          <a:xfrm>
            <a:off x="0" y="162635"/>
            <a:ext cx="1778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1200"/>
              </a:spcAft>
            </a:pPr>
            <a:r>
              <a:rPr lang="en-US" sz="4000" b="1" dirty="0">
                <a:solidFill>
                  <a:srgbClr val="3B1B70"/>
                </a:solidFill>
                <a:latin typeface="Calibri" charset="0"/>
                <a:ea typeface="Calibri" charset="0"/>
                <a:cs typeface="Calibri" charset="0"/>
              </a:rPr>
              <a:t>Great! </a:t>
            </a:r>
          </a:p>
        </p:txBody>
      </p:sp>
      <p:grpSp>
        <p:nvGrpSpPr>
          <p:cNvPr id="19" name="Group 18"/>
          <p:cNvGrpSpPr/>
          <p:nvPr/>
        </p:nvGrpSpPr>
        <p:grpSpPr>
          <a:xfrm>
            <a:off x="353710" y="2985684"/>
            <a:ext cx="8790290" cy="1237162"/>
            <a:chOff x="353710" y="2985684"/>
            <a:chExt cx="8790290" cy="1237162"/>
          </a:xfrm>
        </p:grpSpPr>
        <p:sp>
          <p:nvSpPr>
            <p:cNvPr id="4" name="Rectangle 3"/>
            <p:cNvSpPr/>
            <p:nvPr/>
          </p:nvSpPr>
          <p:spPr>
            <a:xfrm>
              <a:off x="1946322" y="2985684"/>
              <a:ext cx="7197678" cy="1237162"/>
            </a:xfrm>
            <a:prstGeom prst="rect">
              <a:avLst/>
            </a:prstGeom>
            <a:solidFill>
              <a:srgbClr val="807F83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>
                <a:spcAft>
                  <a:spcPts val="2400"/>
                </a:spcAft>
                <a:buSzPct val="75000"/>
              </a:pPr>
              <a:r>
                <a:rPr lang="en-US" sz="3600" dirty="0">
                  <a:solidFill>
                    <a:schemeClr val="bg1"/>
                  </a:solidFill>
                  <a:latin typeface="Marker Felt"/>
                  <a:cs typeface="Marker Felt"/>
                </a:rPr>
                <a:t>Access the link by email, Student Centre, OWL, or </a:t>
              </a:r>
              <a:r>
                <a:rPr lang="en-US" sz="3600" u="sng" dirty="0">
                  <a:solidFill>
                    <a:srgbClr val="0000FF"/>
                  </a:solidFill>
                  <a:latin typeface="Marker Felt"/>
                  <a:cs typeface="Marker Felt"/>
                </a:rPr>
                <a:t>feedback.uwo.ca</a:t>
              </a:r>
            </a:p>
          </p:txBody>
        </p:sp>
        <p:pic>
          <p:nvPicPr>
            <p:cNvPr id="5" name="Picture 4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53710" y="3002179"/>
              <a:ext cx="1220667" cy="1220667"/>
            </a:xfrm>
            <a:prstGeom prst="rect">
              <a:avLst/>
            </a:prstGeom>
          </p:spPr>
        </p:pic>
      </p:grpSp>
      <p:sp>
        <p:nvSpPr>
          <p:cNvPr id="20" name="TextBox 19"/>
          <p:cNvSpPr txBox="1"/>
          <p:nvPr/>
        </p:nvSpPr>
        <p:spPr>
          <a:xfrm>
            <a:off x="1574377" y="153889"/>
            <a:ext cx="7634157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solidFill>
                  <a:srgbClr val="3B1B70"/>
                </a:solidFill>
                <a:latin typeface="Calibri"/>
                <a:ea typeface="Calibri" charset="0"/>
                <a:cs typeface="Calibri"/>
              </a:rPr>
              <a:t>When and how do I give feedback? </a:t>
            </a:r>
            <a:endParaRPr lang="en-CA" sz="4000" dirty="0">
              <a:latin typeface="Calibri"/>
              <a:cs typeface="Calibri"/>
            </a:endParaRPr>
          </a:p>
          <a:p>
            <a:endParaRPr lang="en-CA" dirty="0"/>
          </a:p>
        </p:txBody>
      </p:sp>
      <p:grpSp>
        <p:nvGrpSpPr>
          <p:cNvPr id="11" name="Group 10"/>
          <p:cNvGrpSpPr/>
          <p:nvPr/>
        </p:nvGrpSpPr>
        <p:grpSpPr>
          <a:xfrm>
            <a:off x="-170879" y="1281568"/>
            <a:ext cx="9379413" cy="1512448"/>
            <a:chOff x="-170879" y="1281568"/>
            <a:chExt cx="9379413" cy="1512448"/>
          </a:xfrm>
        </p:grpSpPr>
        <p:grpSp>
          <p:nvGrpSpPr>
            <p:cNvPr id="18" name="Group 17"/>
            <p:cNvGrpSpPr/>
            <p:nvPr/>
          </p:nvGrpSpPr>
          <p:grpSpPr>
            <a:xfrm>
              <a:off x="1946322" y="1313052"/>
              <a:ext cx="7262212" cy="1345482"/>
              <a:chOff x="1946322" y="1281242"/>
              <a:chExt cx="7262212" cy="1345482"/>
            </a:xfrm>
          </p:grpSpPr>
          <p:sp>
            <p:nvSpPr>
              <p:cNvPr id="8" name="Rectangle 7"/>
              <p:cNvSpPr/>
              <p:nvPr/>
            </p:nvSpPr>
            <p:spPr>
              <a:xfrm>
                <a:off x="1946322" y="1389562"/>
                <a:ext cx="7197678" cy="1237162"/>
              </a:xfrm>
              <a:prstGeom prst="rect">
                <a:avLst/>
              </a:prstGeom>
              <a:solidFill>
                <a:srgbClr val="807F83"/>
              </a:solidFill>
              <a:ln>
                <a:noFill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>
                  <a:spcAft>
                    <a:spcPts val="2400"/>
                  </a:spcAft>
                  <a:buSzPct val="75000"/>
                </a:pPr>
                <a:endParaRPr lang="en-US" sz="3600" dirty="0">
                  <a:solidFill>
                    <a:schemeClr val="bg1"/>
                  </a:solidFill>
                  <a:latin typeface="Marker Felt"/>
                  <a:cs typeface="Marker Felt"/>
                </a:endParaRPr>
              </a:p>
            </p:txBody>
          </p:sp>
          <p:sp>
            <p:nvSpPr>
              <p:cNvPr id="14" name="TextBox 13"/>
              <p:cNvSpPr txBox="1"/>
              <p:nvPr/>
            </p:nvSpPr>
            <p:spPr>
              <a:xfrm>
                <a:off x="1946322" y="1281242"/>
                <a:ext cx="7262212" cy="129266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CA" sz="3600" dirty="0">
                    <a:solidFill>
                      <a:srgbClr val="FFFFFF"/>
                    </a:solidFill>
                    <a:latin typeface="Marker Felt"/>
                    <a:cs typeface="Marker Felt"/>
                  </a:rPr>
                  <a:t>Open Dates: </a:t>
                </a:r>
                <a:endParaRPr lang="en-CA" sz="800" dirty="0">
                  <a:solidFill>
                    <a:srgbClr val="FFFFFF"/>
                  </a:solidFill>
                  <a:latin typeface="Marker Felt"/>
                  <a:cs typeface="Marker Felt"/>
                </a:endParaRPr>
              </a:p>
              <a:p>
                <a:pPr algn="ctr"/>
                <a:r>
                  <a:rPr lang="en-CA" sz="800" dirty="0">
                    <a:solidFill>
                      <a:srgbClr val="FFFFFF"/>
                    </a:solidFill>
                    <a:latin typeface="Marker Felt"/>
                    <a:cs typeface="Marker Felt"/>
                  </a:rPr>
                  <a:t> </a:t>
                </a:r>
              </a:p>
              <a:p>
                <a:pPr algn="ctr"/>
                <a:r>
                  <a:rPr lang="en-US" sz="3400" dirty="0">
                    <a:solidFill>
                      <a:schemeClr val="bg1"/>
                    </a:solidFill>
                    <a:latin typeface="Marker Felt"/>
                    <a:cs typeface="Marker Felt"/>
                  </a:rPr>
                  <a:t>March 20 – April 11, 2026</a:t>
                </a:r>
                <a:endParaRPr lang="en-CA" sz="3400" dirty="0">
                  <a:solidFill>
                    <a:schemeClr val="bg1"/>
                  </a:solidFill>
                  <a:latin typeface="Marker Felt"/>
                  <a:cs typeface="Marker Felt"/>
                </a:endParaRPr>
              </a:p>
            </p:txBody>
          </p:sp>
        </p:grpSp>
        <p:pic>
          <p:nvPicPr>
            <p:cNvPr id="6" name="Picture 5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170879" y="1281568"/>
              <a:ext cx="2326843" cy="1512448"/>
            </a:xfrm>
            <a:prstGeom prst="rect">
              <a:avLst/>
            </a:prstGeom>
          </p:spPr>
        </p:pic>
      </p:grpSp>
      <p:grpSp>
        <p:nvGrpSpPr>
          <p:cNvPr id="13" name="Group 12"/>
          <p:cNvGrpSpPr/>
          <p:nvPr/>
        </p:nvGrpSpPr>
        <p:grpSpPr>
          <a:xfrm>
            <a:off x="382208" y="4606183"/>
            <a:ext cx="8761792" cy="1237162"/>
            <a:chOff x="382208" y="4606183"/>
            <a:chExt cx="8761792" cy="1237162"/>
          </a:xfrm>
        </p:grpSpPr>
        <p:sp>
          <p:nvSpPr>
            <p:cNvPr id="7" name="Rectangle 6"/>
            <p:cNvSpPr/>
            <p:nvPr/>
          </p:nvSpPr>
          <p:spPr>
            <a:xfrm>
              <a:off x="1946322" y="4606183"/>
              <a:ext cx="7197678" cy="1237162"/>
            </a:xfrm>
            <a:prstGeom prst="rect">
              <a:avLst/>
            </a:prstGeom>
            <a:solidFill>
              <a:srgbClr val="807F83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>
                <a:spcAft>
                  <a:spcPts val="2400"/>
                </a:spcAft>
                <a:buSzPct val="75000"/>
              </a:pPr>
              <a:r>
                <a:rPr lang="en-US" sz="3600" dirty="0">
                  <a:solidFill>
                    <a:schemeClr val="bg1"/>
                  </a:solidFill>
                  <a:latin typeface="Marker Felt"/>
                  <a:cs typeface="Marker Felt"/>
                </a:rPr>
                <a:t>Follow the simple directions. The feedback process is confidential!</a:t>
              </a:r>
            </a:p>
          </p:txBody>
        </p:sp>
        <p:sp>
          <p:nvSpPr>
            <p:cNvPr id="9" name="Right Arrow 8"/>
            <p:cNvSpPr/>
            <p:nvPr/>
          </p:nvSpPr>
          <p:spPr>
            <a:xfrm>
              <a:off x="382208" y="4778734"/>
              <a:ext cx="1220667" cy="763325"/>
            </a:xfrm>
            <a:prstGeom prst="rightArrow">
              <a:avLst/>
            </a:prstGeom>
            <a:solidFill>
              <a:schemeClr val="bg1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16" name="Picture 15">
            <a:extLst>
              <a:ext uri="{FF2B5EF4-FFF2-40B4-BE49-F238E27FC236}">
                <a16:creationId xmlns:a16="http://schemas.microsoft.com/office/drawing/2014/main" id="{C0AE460C-97F7-4FC2-98CA-C2284FF6C25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62675" y="6172200"/>
            <a:ext cx="2366010" cy="685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91318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Tm="10000"/>
    </mc:Choice>
    <mc:Fallback xmlns="">
      <p:transition advTm="10000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363075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sp>
        <p:nvSpPr>
          <p:cNvPr id="8" name="TextBox 7"/>
          <p:cNvSpPr txBox="1"/>
          <p:nvPr/>
        </p:nvSpPr>
        <p:spPr>
          <a:xfrm>
            <a:off x="0" y="145143"/>
            <a:ext cx="9144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4800" dirty="0">
                <a:solidFill>
                  <a:srgbClr val="807F83"/>
                </a:solidFill>
                <a:latin typeface="Marker Felt"/>
                <a:cs typeface="Marker Felt"/>
              </a:rPr>
              <a:t>WESTERN IS LISTENING!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0" y="3849523"/>
            <a:ext cx="91440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6000" b="1" dirty="0">
                <a:solidFill>
                  <a:schemeClr val="bg1"/>
                </a:solidFill>
                <a:latin typeface="+mj-lt"/>
              </a:rPr>
              <a:t>When you see the link,</a:t>
            </a:r>
          </a:p>
          <a:p>
            <a:pPr algn="ctr"/>
            <a:r>
              <a:rPr lang="en-CA" sz="6000" b="1" dirty="0">
                <a:solidFill>
                  <a:schemeClr val="bg1"/>
                </a:solidFill>
                <a:latin typeface="+mj-lt"/>
              </a:rPr>
              <a:t>Tell us what you think!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9B0A3DAE-A7BD-48B1-BD6A-443468DC61CC}"/>
              </a:ext>
            </a:extLst>
          </p:cNvPr>
          <p:cNvSpPr txBox="1"/>
          <p:nvPr/>
        </p:nvSpPr>
        <p:spPr>
          <a:xfrm>
            <a:off x="0" y="1795616"/>
            <a:ext cx="91440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6000" dirty="0">
                <a:ln w="0"/>
                <a:solidFill>
                  <a:srgbClr val="3B1B7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+mj-lt"/>
              </a:rPr>
              <a:t>FEEDBACK.UWO.CA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52541B05-D990-40DD-A3C6-1FF7599BECD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62675" y="6172200"/>
            <a:ext cx="2366010" cy="685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97872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Tm="10000"/>
    </mc:Choice>
    <mc:Fallback xmlns="">
      <p:transition advTm="10000"/>
    </mc:Fallback>
  </mc:AlternateContent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858</TotalTime>
  <Words>141</Words>
  <Application>Microsoft Office PowerPoint</Application>
  <PresentationFormat>On-screen Show (4:3)</PresentationFormat>
  <Paragraphs>27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Marker Felt</vt:lpstr>
      <vt:lpstr>Marker Felt Wide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UWO</Company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Teaching Support Centre</dc:creator>
  <cp:lastModifiedBy>Ken Meadows</cp:lastModifiedBy>
  <cp:revision>103</cp:revision>
  <dcterms:created xsi:type="dcterms:W3CDTF">2011-12-22T19:42:13Z</dcterms:created>
  <dcterms:modified xsi:type="dcterms:W3CDTF">2026-01-06T19:01:12Z</dcterms:modified>
  <cp:contentStatus/>
</cp:coreProperties>
</file>